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258" r:id="rId3"/>
    <p:sldId id="260" r:id="rId4"/>
    <p:sldId id="261" r:id="rId5"/>
    <p:sldId id="288" r:id="rId6"/>
    <p:sldId id="287" r:id="rId7"/>
    <p:sldId id="282" r:id="rId8"/>
    <p:sldId id="266" r:id="rId9"/>
    <p:sldId id="267" r:id="rId10"/>
    <p:sldId id="268" r:id="rId11"/>
    <p:sldId id="283" r:id="rId12"/>
    <p:sldId id="284" r:id="rId13"/>
    <p:sldId id="271" r:id="rId14"/>
    <p:sldId id="270" r:id="rId15"/>
    <p:sldId id="272" r:id="rId16"/>
    <p:sldId id="273" r:id="rId17"/>
    <p:sldId id="274" r:id="rId18"/>
    <p:sldId id="276" r:id="rId19"/>
    <p:sldId id="277" r:id="rId20"/>
    <p:sldId id="285" r:id="rId21"/>
    <p:sldId id="278" r:id="rId22"/>
    <p:sldId id="279" r:id="rId23"/>
    <p:sldId id="286" r:id="rId24"/>
    <p:sldId id="280" r:id="rId25"/>
    <p:sldId id="281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3" autoAdjust="0"/>
    <p:restoredTop sz="80420" autoAdjust="0"/>
  </p:normalViewPr>
  <p:slideViewPr>
    <p:cSldViewPr snapToGrid="0">
      <p:cViewPr varScale="1">
        <p:scale>
          <a:sx n="93" d="100"/>
          <a:sy n="93" d="100"/>
        </p:scale>
        <p:origin x="10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736914-AE9A-4B44-B7F2-DEF805179639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51FB09-AE78-4CF9-B566-C08A2C594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683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Quantum mechanics = behavior of small objects: atoms, electrons, photons</a:t>
            </a:r>
          </a:p>
          <a:p>
            <a:r>
              <a:rPr lang="en-US" baseline="0" dirty="0" smtClean="0"/>
              <a:t>Superposition – allows for doing multiple computations at same time</a:t>
            </a:r>
          </a:p>
          <a:p>
            <a:r>
              <a:rPr lang="en-US" dirty="0" smtClean="0"/>
              <a:t>Difficulties</a:t>
            </a:r>
          </a:p>
          <a:p>
            <a:pPr lvl="1"/>
            <a:r>
              <a:rPr lang="en-US" dirty="0" smtClean="0"/>
              <a:t>When a measurement is made on quantum system, superposition collapses</a:t>
            </a:r>
          </a:p>
          <a:p>
            <a:pPr lvl="1"/>
            <a:r>
              <a:rPr lang="en-US" dirty="0" smtClean="0"/>
              <a:t>Quantum states are very fragile and must be extremely well isolated</a:t>
            </a:r>
          </a:p>
          <a:p>
            <a:pPr lvl="1"/>
            <a:r>
              <a:rPr lang="en-US" dirty="0" smtClean="0"/>
              <a:t>Intersection of many developing fields: superconductors, nanotechnology, quantum electronics, </a:t>
            </a:r>
            <a:r>
              <a:rPr lang="en-US" dirty="0" err="1" smtClean="0"/>
              <a:t>etc</a:t>
            </a:r>
            <a:r>
              <a:rPr lang="en-US" dirty="0" smtClean="0"/>
              <a:t>…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6B120F-6258-4097-AE11-2808089DEE9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5359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may ask for a wider</a:t>
            </a:r>
            <a:r>
              <a:rPr lang="en-US" baseline="0" dirty="0" smtClean="0"/>
              <a:t> range of security levels than we ultimately decide to standardize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Indistinguishability under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adaptive chosen ciphertext attack</a:t>
            </a:r>
          </a:p>
          <a:p>
            <a:r>
              <a:rPr lang="en-US" dirty="0" smtClean="0"/>
              <a:t>EUF-CMA: Existential </a:t>
            </a:r>
            <a:r>
              <a:rPr lang="en-US" dirty="0" err="1" smtClean="0"/>
              <a:t>unforgeability</a:t>
            </a:r>
            <a:r>
              <a:rPr lang="en-US" dirty="0" smtClean="0"/>
              <a:t> under adaptive chosen message attacks</a:t>
            </a:r>
          </a:p>
          <a:p>
            <a:r>
              <a:rPr lang="en-US" dirty="0" smtClean="0"/>
              <a:t>Canetti-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Krawczyk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6BA634-12D7-4696-8BC2-80117B96699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5283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specifying these security strengths, the intent is that parameter sets meeting security strengths 1, 3, and 5 will remain secure as long as brute-force attacks against AES-128, AES-192, and AES-256, respectively, remain infeasible. Likewise, parameter sets meeting security strengths 2 and 4 should remain secure roughly as long as brute-force collision attacks against SHA-256/ SHA3-256 and SHA-384/SHA3-384, respectively, remain infeasible.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51FB09-AE78-4CF9-B566-C08A2C59409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0316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6BA634-12D7-4696-8BC2-80117B96699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8338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6BA634-12D7-4696-8BC2-80117B96699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114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6BA634-12D7-4696-8BC2-80117B96699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2667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6BA634-12D7-4696-8BC2-80117B96699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706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Cryptosystems which run on classical computers, and are considered to be resistant to quantum attacks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51FB09-AE78-4CF9-B566-C08A2C59409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471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51FB09-AE78-4CF9-B566-C08A2C59409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5543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Tentative</a:t>
            </a:r>
            <a:r>
              <a:rPr lang="en-US" baseline="0" dirty="0" smtClean="0"/>
              <a:t> – depends on type, quality, and quantity of submissions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6BA634-12D7-4696-8BC2-80117B96699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4044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We hope to focus the attention of cryptographers, academia, industry, and government on post-quantum cryptography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Our goal is to pick a candidate that is "well rounded" in the sense that it meets everyone's minimum requirements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obviously</a:t>
            </a:r>
            <a:r>
              <a:rPr lang="en-US" sz="1200" kern="1200" baseline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will choose what goes into a NIST pub</a:t>
            </a:r>
            <a:endParaRPr lang="en-US" smtClean="0"/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6BA634-12D7-4696-8BC2-80117B96699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3270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will devote substantial amount of resources, but will be less than for SHA-3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6BA634-12D7-4696-8BC2-80117B96699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2114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6BA634-12D7-4696-8BC2-80117B96699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4357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 code in ANSI C.  Optimized version targets Intel x64 processor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6BA634-12D7-4696-8BC2-80117B96699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5789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Criteria are given in order of importance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6BA634-12D7-4696-8BC2-80117B96699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329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C6E8-945B-4317-84AA-2865615C2337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B073D-3E8F-4487-9E6C-3ABDD45CA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649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C6E8-945B-4317-84AA-2865615C2337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B073D-3E8F-4487-9E6C-3ABDD45CA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701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C6E8-945B-4317-84AA-2865615C2337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B073D-3E8F-4487-9E6C-3ABDD45CA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840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C6E8-945B-4317-84AA-2865615C2337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B073D-3E8F-4487-9E6C-3ABDD45CA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560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C6E8-945B-4317-84AA-2865615C2337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B073D-3E8F-4487-9E6C-3ABDD45CA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096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C6E8-945B-4317-84AA-2865615C2337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B073D-3E8F-4487-9E6C-3ABDD45CA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51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C6E8-945B-4317-84AA-2865615C2337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B073D-3E8F-4487-9E6C-3ABDD45CA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227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C6E8-945B-4317-84AA-2865615C2337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B073D-3E8F-4487-9E6C-3ABDD45CA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849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C6E8-945B-4317-84AA-2865615C2337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B073D-3E8F-4487-9E6C-3ABDD45CA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413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C6E8-945B-4317-84AA-2865615C2337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B073D-3E8F-4487-9E6C-3ABDD45CA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011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C6E8-945B-4317-84AA-2865615C2337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B073D-3E8F-4487-9E6C-3ABDD45CA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170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DC6E8-945B-4317-84AA-2865615C2337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B073D-3E8F-4487-9E6C-3ABDD45CA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282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ad.gov/iad/programs/iad-initiatives/cnsa-suite.cf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st.gov/pqcrypto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qcrypto2016.jp/data/pqc2016_nist_announcement.pdf" TargetMode="External"/><Relationship Id="rId5" Type="http://schemas.openxmlformats.org/officeDocument/2006/relationships/hyperlink" Target="http://csrc.nist.gov/publications/drafts/nistir-8105/nistir_8105_draft.pdf" TargetMode="External"/><Relationship Id="rId4" Type="http://schemas.openxmlformats.org/officeDocument/2006/relationships/hyperlink" Target="http://www.nist.gov/itl/csd/ct/post-quantum-crypto-workshop-2015.cfm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6449" y="1032094"/>
            <a:ext cx="10448817" cy="886691"/>
          </a:xfrm>
        </p:spPr>
        <p:txBody>
          <a:bodyPr>
            <a:noAutofit/>
          </a:bodyPr>
          <a:lstStyle/>
          <a:p>
            <a:r>
              <a:rPr lang="en-US" sz="4800" dirty="0" smtClean="0"/>
              <a:t>Update on the NIST</a:t>
            </a:r>
            <a:br>
              <a:rPr lang="en-US" sz="4800" dirty="0" smtClean="0"/>
            </a:br>
            <a:r>
              <a:rPr lang="en-US" sz="4800" dirty="0" smtClean="0"/>
              <a:t>Post-Quantum Cryptography Project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8903" y="5771444"/>
            <a:ext cx="7855527" cy="85912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Dustin Moody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National Institute of Standards and Technology (NIST)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2" descr="http://vignette4.wikia.nocookie.net/indianajones/images/1/16/Boulder.jpg/revision/latest?cb=200707061609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770" y="2094432"/>
            <a:ext cx="4165186" cy="2897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 rot="5400000">
            <a:off x="5344339" y="3631801"/>
            <a:ext cx="6705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chemeClr val="bg2">
                    <a:lumMod val="90000"/>
                  </a:schemeClr>
                </a:solidFill>
              </a:rPr>
              <a:t>http://indianajones.wikia.com/wiki/Raiders_of_the_Lost_Ark</a:t>
            </a:r>
          </a:p>
        </p:txBody>
      </p:sp>
    </p:spTree>
    <p:extLst>
      <p:ext uri="{BB962C8B-B14F-4D97-AF65-F5344CB8AC3E}">
        <p14:creationId xmlns:p14="http://schemas.microsoft.com/office/powerpoint/2010/main" val="173175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Gathering Steam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15436" cy="4351338"/>
          </a:xfrm>
        </p:spPr>
        <p:txBody>
          <a:bodyPr>
            <a:normAutofit/>
          </a:bodyPr>
          <a:lstStyle/>
          <a:p>
            <a:r>
              <a:rPr lang="en-US" dirty="0" err="1" smtClean="0"/>
              <a:t>PQCrypto</a:t>
            </a:r>
            <a:r>
              <a:rPr lang="en-US" dirty="0" smtClean="0"/>
              <a:t> Workshop series</a:t>
            </a:r>
          </a:p>
          <a:p>
            <a:r>
              <a:rPr lang="en-US" dirty="0" smtClean="0"/>
              <a:t>ETSI workshops</a:t>
            </a:r>
          </a:p>
          <a:p>
            <a:r>
              <a:rPr lang="en-US" dirty="0" smtClean="0"/>
              <a:t>European </a:t>
            </a:r>
            <a:r>
              <a:rPr lang="en-US" dirty="0" err="1" smtClean="0"/>
              <a:t>PQCrypto</a:t>
            </a:r>
            <a:r>
              <a:rPr lang="en-US" dirty="0" smtClean="0"/>
              <a:t> project, Quantum flagship </a:t>
            </a:r>
          </a:p>
          <a:p>
            <a:r>
              <a:rPr lang="en-US" dirty="0" smtClean="0"/>
              <a:t>Japan’s SAFECRYPTO project</a:t>
            </a:r>
          </a:p>
          <a:p>
            <a:r>
              <a:rPr lang="en-US" dirty="0" smtClean="0"/>
              <a:t>IETF hash-based signatures</a:t>
            </a:r>
          </a:p>
          <a:p>
            <a:r>
              <a:rPr lang="en-US" dirty="0" smtClean="0"/>
              <a:t>ISO/IEC JTC 1 SC 27 – study period on PQC</a:t>
            </a:r>
          </a:p>
          <a:p>
            <a:r>
              <a:rPr lang="en-US" dirty="0"/>
              <a:t>Fall 2015:  NSA announced it would be transitioning in the “not too distant” future </a:t>
            </a:r>
            <a:r>
              <a:rPr lang="en-US" sz="1400" u="sng" dirty="0" smtClean="0">
                <a:solidFill>
                  <a:srgbClr val="0070C0"/>
                </a:solidFill>
                <a:hlinkClick r:id="rId2"/>
              </a:rPr>
              <a:t>https://www.iad.gov/iad/programs/iad-initiatives/cnsa-suite.cfm</a:t>
            </a:r>
            <a:endParaRPr lang="en-US" sz="1400" u="sng" dirty="0" smtClean="0">
              <a:solidFill>
                <a:srgbClr val="0070C0"/>
              </a:solidFill>
            </a:endParaRPr>
          </a:p>
          <a:p>
            <a:endParaRPr lang="en-US" sz="14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65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NIST PQC Project  </a:t>
            </a:r>
            <a:r>
              <a:rPr lang="en-US" sz="2000" dirty="0" smtClean="0">
                <a:hlinkClick r:id="rId3"/>
              </a:rPr>
              <a:t>http://www.nist.gov/pqcrypto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Biweekly seminars since 2012</a:t>
            </a:r>
          </a:p>
          <a:p>
            <a:r>
              <a:rPr lang="en-US" dirty="0" smtClean="0"/>
              <a:t>Guest researchers and invited speakers</a:t>
            </a:r>
          </a:p>
          <a:p>
            <a:r>
              <a:rPr lang="en-US" dirty="0" smtClean="0"/>
              <a:t>Research: publications and presentations</a:t>
            </a:r>
          </a:p>
          <a:p>
            <a:pPr lvl="1"/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PQCrypto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AWACS, 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ICICS, 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CRYPTO,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Qcrypt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Eurocrypt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ETSI 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Quantum-safe workshops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etc.</a:t>
            </a:r>
          </a:p>
          <a:p>
            <a:r>
              <a:rPr lang="en-US" dirty="0" smtClean="0"/>
              <a:t>Out Reach</a:t>
            </a:r>
          </a:p>
          <a:p>
            <a:pPr lvl="1"/>
            <a:r>
              <a:rPr lang="en-US" dirty="0" smtClean="0"/>
              <a:t>PKI </a:t>
            </a:r>
            <a:r>
              <a:rPr lang="en-US" dirty="0" smtClean="0"/>
              <a:t>community, Automotive industry talks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2015:  NIST PQC workshop   </a:t>
            </a:r>
            <a:r>
              <a:rPr lang="en-US" sz="1400" dirty="0" smtClean="0">
                <a:hlinkClick r:id="rId4"/>
              </a:rPr>
              <a:t>http://www.nist.gov/itl/csd/ct/post-quantum-crypto-workshop-2015.cfm</a:t>
            </a:r>
            <a:endParaRPr lang="en-US" sz="1400" dirty="0" smtClean="0"/>
          </a:p>
          <a:p>
            <a:r>
              <a:rPr lang="en-US" dirty="0" smtClean="0"/>
              <a:t>Feb 2016:  NIST report on PQC- </a:t>
            </a:r>
            <a:r>
              <a:rPr lang="en-US" sz="1400" dirty="0" smtClean="0">
                <a:solidFill>
                  <a:srgbClr val="0070C0"/>
                </a:solidFill>
                <a:hlinkClick r:id="rId5"/>
              </a:rPr>
              <a:t>http://csrc.nist.gov/publications/drafts/nistir-8105/nistir_8105_draft.pdf</a:t>
            </a:r>
            <a:endParaRPr lang="en-US" sz="1400" dirty="0" smtClean="0"/>
          </a:p>
          <a:p>
            <a:r>
              <a:rPr lang="en-US" dirty="0" smtClean="0"/>
              <a:t>Feb 2016:  NIST announced preliminary standardization plan at </a:t>
            </a:r>
            <a:r>
              <a:rPr lang="en-US" dirty="0" err="1" smtClean="0"/>
              <a:t>PQCrypto</a:t>
            </a:r>
            <a:r>
              <a:rPr lang="en-US" dirty="0" smtClean="0"/>
              <a:t>  </a:t>
            </a:r>
            <a:r>
              <a:rPr lang="en-US" sz="1400" dirty="0" smtClean="0">
                <a:hlinkClick r:id="rId6"/>
              </a:rPr>
              <a:t>https://pqcrypto2016.jp/data/pqc2016_nist_announcement.pdf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20336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IETF – CFRG</a:t>
            </a:r>
          </a:p>
          <a:p>
            <a:r>
              <a:rPr lang="en-US" dirty="0" smtClean="0"/>
              <a:t>ISO/IEC JTC 1 SC 27 </a:t>
            </a:r>
          </a:p>
          <a:p>
            <a:r>
              <a:rPr lang="en-US" dirty="0" smtClean="0"/>
              <a:t>ETSI</a:t>
            </a:r>
          </a:p>
          <a:p>
            <a:pPr lvl="1"/>
            <a:r>
              <a:rPr lang="en-US" dirty="0" smtClean="0"/>
              <a:t>Workshops, white papers</a:t>
            </a:r>
          </a:p>
          <a:p>
            <a:r>
              <a:rPr lang="en-US" dirty="0" smtClean="0"/>
              <a:t>Universities </a:t>
            </a:r>
          </a:p>
          <a:p>
            <a:pPr lvl="1"/>
            <a:r>
              <a:rPr lang="en-US" dirty="0" smtClean="0"/>
              <a:t>University of Maryland (</a:t>
            </a:r>
            <a:r>
              <a:rPr lang="en-US" dirty="0" err="1" smtClean="0"/>
              <a:t>QuiCS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University of Waterloo (</a:t>
            </a:r>
            <a:r>
              <a:rPr lang="en-US" dirty="0" err="1" smtClean="0"/>
              <a:t>Cryptoworks</a:t>
            </a:r>
            <a:r>
              <a:rPr lang="en-US" dirty="0" smtClean="0"/>
              <a:t> 21)</a:t>
            </a:r>
          </a:p>
          <a:p>
            <a:r>
              <a:rPr lang="en-US" dirty="0" smtClean="0"/>
              <a:t>Guest Researchers and Speaker</a:t>
            </a:r>
          </a:p>
          <a:p>
            <a:pPr lvl="1"/>
            <a:r>
              <a:rPr lang="en-US" dirty="0" err="1" smtClean="0"/>
              <a:t>Lyubachevsky</a:t>
            </a:r>
            <a:r>
              <a:rPr lang="en-US" dirty="0" smtClean="0"/>
              <a:t>, Ding, Takagi, Petzoldt, Faugere, </a:t>
            </a:r>
            <a:r>
              <a:rPr lang="en-US" dirty="0" err="1" smtClean="0"/>
              <a:t>Gligoroski</a:t>
            </a:r>
            <a:r>
              <a:rPr lang="en-US" dirty="0" smtClean="0"/>
              <a:t>, Perret, </a:t>
            </a:r>
            <a:r>
              <a:rPr lang="en-US" dirty="0" err="1" smtClean="0"/>
              <a:t>etc</a:t>
            </a: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June 2016 – Draft Call For Proposals released for public comment</a:t>
            </a:r>
          </a:p>
          <a:p>
            <a:r>
              <a:rPr lang="en-US" dirty="0" smtClean="0"/>
              <a:t>Fall 2016 </a:t>
            </a:r>
            <a:r>
              <a:rPr lang="en-US" dirty="0"/>
              <a:t>– </a:t>
            </a:r>
            <a:r>
              <a:rPr lang="en-US" dirty="0" smtClean="0"/>
              <a:t>formal </a:t>
            </a:r>
            <a:r>
              <a:rPr lang="en-US" dirty="0"/>
              <a:t>Call For </a:t>
            </a:r>
            <a:r>
              <a:rPr lang="en-US" dirty="0" smtClean="0"/>
              <a:t>Proposals finalized</a:t>
            </a:r>
            <a:endParaRPr lang="en-US" dirty="0"/>
          </a:p>
          <a:p>
            <a:r>
              <a:rPr lang="en-US" dirty="0" smtClean="0"/>
              <a:t>Nov 2017 </a:t>
            </a:r>
            <a:r>
              <a:rPr lang="en-US" dirty="0"/>
              <a:t>– Deadline for submissions</a:t>
            </a:r>
          </a:p>
          <a:p>
            <a:r>
              <a:rPr lang="en-US" dirty="0" smtClean="0"/>
              <a:t>3-5 years – Analysis phase</a:t>
            </a:r>
          </a:p>
          <a:p>
            <a:pPr lvl="1"/>
            <a:r>
              <a:rPr lang="en-US" dirty="0" smtClean="0"/>
              <a:t>NIST will report its findings</a:t>
            </a:r>
            <a:endParaRPr lang="en-US" dirty="0"/>
          </a:p>
          <a:p>
            <a:r>
              <a:rPr lang="en-US" dirty="0" smtClean="0"/>
              <a:t>2 </a:t>
            </a:r>
            <a:r>
              <a:rPr lang="en-US" dirty="0"/>
              <a:t>years </a:t>
            </a:r>
            <a:r>
              <a:rPr lang="en-US" dirty="0" smtClean="0"/>
              <a:t>later -</a:t>
            </a:r>
            <a:r>
              <a:rPr lang="en-US" dirty="0"/>
              <a:t> </a:t>
            </a:r>
            <a:r>
              <a:rPr lang="en-US" dirty="0" smtClean="0"/>
              <a:t>Draft </a:t>
            </a:r>
            <a:r>
              <a:rPr lang="en-US" dirty="0"/>
              <a:t>standards </a:t>
            </a:r>
            <a:r>
              <a:rPr lang="en-US" dirty="0" smtClean="0"/>
              <a:t>ready (2023-2025)</a:t>
            </a:r>
          </a:p>
          <a:p>
            <a:endParaRPr lang="en-US" dirty="0"/>
          </a:p>
          <a:p>
            <a:pPr lvl="0"/>
            <a:r>
              <a:rPr lang="en-US" dirty="0" smtClean="0"/>
              <a:t>Workshops</a:t>
            </a:r>
          </a:p>
          <a:p>
            <a:pPr lvl="1"/>
            <a:r>
              <a:rPr lang="en-US" dirty="0" smtClean="0"/>
              <a:t>Early 2018 – submitter’s presentations</a:t>
            </a:r>
          </a:p>
          <a:p>
            <a:pPr lvl="1"/>
            <a:r>
              <a:rPr lang="en-US" dirty="0" smtClean="0"/>
              <a:t>One or two during the analysis phase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51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100" dirty="0"/>
              <a:t>NIST is calling for quantum-resistant cryptographic algorithms for new public-key crypto standards</a:t>
            </a:r>
          </a:p>
          <a:p>
            <a:pPr lvl="1"/>
            <a:r>
              <a:rPr lang="en-US" dirty="0"/>
              <a:t>Digital </a:t>
            </a:r>
            <a:r>
              <a:rPr lang="en-US" dirty="0" smtClean="0"/>
              <a:t>signatures</a:t>
            </a:r>
          </a:p>
          <a:p>
            <a:pPr lvl="1"/>
            <a:r>
              <a:rPr lang="en-US" dirty="0" smtClean="0"/>
              <a:t>Encryption/key-establishment</a:t>
            </a:r>
          </a:p>
          <a:p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see our role as managing a process of achieving community consensus in a </a:t>
            </a:r>
            <a:r>
              <a:rPr lang="en-US" b="1" dirty="0"/>
              <a:t>transparent</a:t>
            </a:r>
            <a:r>
              <a:rPr lang="en-US" dirty="0"/>
              <a:t> and timely </a:t>
            </a:r>
            <a:r>
              <a:rPr lang="en-US" dirty="0" smtClean="0"/>
              <a:t>manner</a:t>
            </a:r>
            <a:endParaRPr lang="en-US" dirty="0"/>
          </a:p>
          <a:p>
            <a:endParaRPr lang="en-US" dirty="0" smtClean="0"/>
          </a:p>
          <a:p>
            <a:r>
              <a:rPr lang="en-US" dirty="0"/>
              <a:t>We do not expect to “pick a</a:t>
            </a:r>
            <a:r>
              <a:rPr lang="en-US" dirty="0" smtClean="0"/>
              <a:t> </a:t>
            </a:r>
            <a:r>
              <a:rPr lang="en-US" dirty="0"/>
              <a:t>winner”</a:t>
            </a:r>
          </a:p>
          <a:p>
            <a:pPr lvl="1"/>
            <a:r>
              <a:rPr lang="en-US" dirty="0"/>
              <a:t>Ideally, several algorithms will emerge as </a:t>
            </a:r>
            <a:r>
              <a:rPr lang="en-US" dirty="0" smtClean="0"/>
              <a:t>‘good choices’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may pick </a:t>
            </a:r>
            <a:r>
              <a:rPr lang="en-US" dirty="0" smtClean="0"/>
              <a:t>one (or more) for standardization</a:t>
            </a:r>
          </a:p>
          <a:p>
            <a:pPr lvl="1"/>
            <a:r>
              <a:rPr lang="en-US" dirty="0" smtClean="0"/>
              <a:t>Only algorithms publicly submitted considered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for Proposals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96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Post-quantum cryptography is more complicated than AES or SHA-3</a:t>
            </a:r>
          </a:p>
          <a:p>
            <a:pPr lvl="1"/>
            <a:r>
              <a:rPr lang="en-US" dirty="0" smtClean="0"/>
              <a:t>No silver bullet - each candidate has some disadvantage</a:t>
            </a:r>
          </a:p>
          <a:p>
            <a:pPr lvl="1"/>
            <a:r>
              <a:rPr lang="en-US" dirty="0" smtClean="0"/>
              <a:t>Not enough research on quantum algorithms to ensure confidence for some schemes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do not expect to “pick a winner”</a:t>
            </a:r>
          </a:p>
          <a:p>
            <a:pPr lvl="1"/>
            <a:r>
              <a:rPr lang="en-US" dirty="0"/>
              <a:t>Ideally, several algorithms will emerge as </a:t>
            </a:r>
            <a:r>
              <a:rPr lang="en-US" dirty="0" smtClean="0"/>
              <a:t>“good choices”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We may narrow our focus at some point</a:t>
            </a:r>
          </a:p>
          <a:p>
            <a:pPr lvl="1"/>
            <a:r>
              <a:rPr lang="en-US" dirty="0" smtClean="0"/>
              <a:t>This does not mean algorithms are “out”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Requirements/timeline could potentially change based on developments in the field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Differences with AES/SHA-3 competitions</a:t>
            </a:r>
          </a:p>
        </p:txBody>
      </p:sp>
    </p:spTree>
    <p:extLst>
      <p:ext uri="{BB962C8B-B14F-4D97-AF65-F5344CB8AC3E}">
        <p14:creationId xmlns:p14="http://schemas.microsoft.com/office/powerpoint/2010/main" val="103370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lvl="1"/>
            <a:r>
              <a:rPr lang="en-US" sz="2200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Publicly </a:t>
            </a:r>
            <a:r>
              <a:rPr lang="en-US" sz="22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disclosed and available with no </a:t>
            </a:r>
            <a:r>
              <a:rPr lang="en-US" sz="2200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IPR</a:t>
            </a:r>
            <a:endParaRPr lang="en-US" sz="2200" dirty="0" smtClean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lvl="2"/>
            <a:r>
              <a:rPr lang="en-US" sz="1800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Signed statements, disclose patent info</a:t>
            </a:r>
            <a:endParaRPr lang="en-US" sz="1800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lvl="1"/>
            <a:endParaRPr lang="en-US" sz="2200" dirty="0" smtClean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lvl="1"/>
            <a:r>
              <a:rPr lang="en-US" sz="2200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Implementable </a:t>
            </a:r>
            <a:r>
              <a:rPr lang="en-US" sz="22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in wide range of platforms</a:t>
            </a:r>
          </a:p>
          <a:p>
            <a:pPr lvl="1"/>
            <a:endParaRPr lang="en-US" sz="2200" dirty="0" smtClean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lvl="1"/>
            <a:r>
              <a:rPr lang="en-US" sz="2200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Provides </a:t>
            </a:r>
            <a:r>
              <a:rPr lang="en-US" sz="22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at least one of: signature, encryption, or key exchange</a:t>
            </a:r>
          </a:p>
          <a:p>
            <a:pPr lvl="1"/>
            <a:endParaRPr lang="en-US" sz="2200" dirty="0" smtClean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lvl="1"/>
            <a:r>
              <a:rPr lang="en-US" sz="2200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Theoretical </a:t>
            </a:r>
            <a:r>
              <a:rPr lang="en-US" sz="22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and empirical evidence providing justification for security claims </a:t>
            </a:r>
            <a:endParaRPr lang="en-US" sz="2200" dirty="0" smtClean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lvl="1"/>
            <a:endParaRPr lang="en-US" sz="2200" dirty="0" smtClean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lvl="1"/>
            <a:r>
              <a:rPr lang="en-US" sz="2200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Concrete values for parameters meeting target security levels</a:t>
            </a:r>
            <a:endParaRPr lang="en-US" dirty="0" smtClean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Minimal acceptability requirements</a:t>
            </a:r>
          </a:p>
        </p:txBody>
      </p:sp>
    </p:spTree>
    <p:extLst>
      <p:ext uri="{BB962C8B-B14F-4D97-AF65-F5344CB8AC3E}">
        <p14:creationId xmlns:p14="http://schemas.microsoft.com/office/powerpoint/2010/main" val="197728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Implementation</a:t>
            </a:r>
          </a:p>
          <a:p>
            <a:pPr lvl="1"/>
            <a:r>
              <a:rPr lang="en-US" dirty="0" smtClean="0"/>
              <a:t>Reference version </a:t>
            </a:r>
          </a:p>
          <a:p>
            <a:pPr lvl="1"/>
            <a:r>
              <a:rPr lang="en-US" dirty="0" smtClean="0"/>
              <a:t>Optimized version</a:t>
            </a:r>
          </a:p>
          <a:p>
            <a:pPr lvl="1"/>
            <a:endParaRPr lang="en-US" dirty="0"/>
          </a:p>
          <a:p>
            <a:r>
              <a:rPr lang="en-US" dirty="0" smtClean="0"/>
              <a:t>Cryptographic API will be provided</a:t>
            </a:r>
          </a:p>
          <a:p>
            <a:pPr lvl="1"/>
            <a:r>
              <a:rPr lang="en-US" dirty="0" smtClean="0"/>
              <a:t>Can call approved hash functions, block ciphers, modes, </a:t>
            </a:r>
            <a:r>
              <a:rPr lang="en-US" dirty="0" err="1" smtClean="0"/>
              <a:t>etc</a:t>
            </a:r>
            <a:r>
              <a:rPr lang="en-US" dirty="0" smtClean="0"/>
              <a:t>… </a:t>
            </a:r>
          </a:p>
          <a:p>
            <a:endParaRPr lang="en-US" dirty="0"/>
          </a:p>
          <a:p>
            <a:r>
              <a:rPr lang="en-US" dirty="0" smtClean="0"/>
              <a:t>Known Answer tests</a:t>
            </a:r>
          </a:p>
          <a:p>
            <a:endParaRPr lang="en-US" dirty="0"/>
          </a:p>
          <a:p>
            <a:r>
              <a:rPr lang="en-US" dirty="0" smtClean="0"/>
              <a:t>Optional – constant time implementation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7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To be detailed in the formal Call </a:t>
            </a:r>
            <a:endParaRPr lang="en-US" dirty="0" smtClean="0"/>
          </a:p>
          <a:p>
            <a:pPr lvl="1"/>
            <a:r>
              <a:rPr lang="en-US" dirty="0" smtClean="0"/>
              <a:t>Security</a:t>
            </a:r>
            <a:endParaRPr lang="en-US" dirty="0" smtClean="0"/>
          </a:p>
          <a:p>
            <a:pPr lvl="1"/>
            <a:r>
              <a:rPr lang="en-US" dirty="0" smtClean="0"/>
              <a:t>Cost (computational and memory)</a:t>
            </a:r>
          </a:p>
          <a:p>
            <a:pPr lvl="1"/>
            <a:r>
              <a:rPr lang="en-US" dirty="0" smtClean="0"/>
              <a:t>Algorithm and implementation characteristics</a:t>
            </a:r>
          </a:p>
          <a:p>
            <a:pPr marL="393192" lvl="1" indent="0">
              <a:buNone/>
            </a:pPr>
            <a:endParaRPr lang="en-US" dirty="0" smtClean="0"/>
          </a:p>
          <a:p>
            <a:r>
              <a:rPr lang="en-US" dirty="0" smtClean="0"/>
              <a:t>Draft criteria will be open for public comment</a:t>
            </a:r>
          </a:p>
          <a:p>
            <a:endParaRPr lang="en-US" dirty="0"/>
          </a:p>
          <a:p>
            <a:r>
              <a:rPr lang="en-US" dirty="0" smtClean="0"/>
              <a:t>We strongly encourage public evaluation and publication of results concerning submissions</a:t>
            </a:r>
          </a:p>
          <a:p>
            <a:endParaRPr lang="en-US" dirty="0"/>
          </a:p>
          <a:p>
            <a:r>
              <a:rPr lang="en-US" dirty="0"/>
              <a:t>NIST will </a:t>
            </a:r>
            <a:r>
              <a:rPr lang="en-US" dirty="0" smtClean="0"/>
              <a:t>summarize the evaluation results and report publicly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criteria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61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084723" cy="4486275"/>
          </a:xfrm>
        </p:spPr>
        <p:txBody>
          <a:bodyPr numCol="1">
            <a:normAutofit fontScale="92500" lnSpcReduction="20000"/>
          </a:bodyPr>
          <a:lstStyle/>
          <a:p>
            <a:r>
              <a:rPr lang="en-US" dirty="0" smtClean="0"/>
              <a:t>Security definitions</a:t>
            </a:r>
          </a:p>
          <a:p>
            <a:pPr lvl="1"/>
            <a:r>
              <a:rPr lang="en-US" dirty="0" smtClean="0"/>
              <a:t>IND-CCA2 for encryption, EUF-CMA for signatures, CK best for key exchange?</a:t>
            </a:r>
          </a:p>
          <a:p>
            <a:pPr lvl="1"/>
            <a:r>
              <a:rPr lang="en-US" dirty="0" smtClean="0"/>
              <a:t>Used to judge whether an attack is relevant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Quantum/classical algorithm complexity</a:t>
            </a:r>
          </a:p>
          <a:p>
            <a:pPr lvl="1"/>
            <a:r>
              <a:rPr lang="en-US" dirty="0" smtClean="0"/>
              <a:t>Stability of best known attack complexity</a:t>
            </a:r>
          </a:p>
          <a:p>
            <a:pPr lvl="1"/>
            <a:r>
              <a:rPr lang="en-US" dirty="0" smtClean="0"/>
              <a:t>Precise security claim against quantum computation</a:t>
            </a:r>
          </a:p>
          <a:p>
            <a:pPr lvl="1"/>
            <a:r>
              <a:rPr lang="en-US" dirty="0" smtClean="0"/>
              <a:t>Parallelism?</a:t>
            </a:r>
          </a:p>
          <a:p>
            <a:endParaRPr lang="en-US" dirty="0" smtClean="0"/>
          </a:p>
          <a:p>
            <a:r>
              <a:rPr lang="en-US" dirty="0" smtClean="0"/>
              <a:t>Security proofs (not required but considered as support material)</a:t>
            </a:r>
          </a:p>
          <a:p>
            <a:endParaRPr lang="en-US" dirty="0" smtClean="0"/>
          </a:p>
          <a:p>
            <a:r>
              <a:rPr lang="en-US" dirty="0" smtClean="0"/>
              <a:t>Quality and quantity of prior cryptanalysis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84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Classical vs Quantum Computers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security of crypto relies on intractability of certain problems to modern computers</a:t>
            </a:r>
          </a:p>
          <a:p>
            <a:pPr lvl="1"/>
            <a:r>
              <a:rPr lang="en-US" dirty="0" smtClean="0"/>
              <a:t>Example: RSA and factoring</a:t>
            </a:r>
          </a:p>
          <a:p>
            <a:pPr lvl="1"/>
            <a:endParaRPr lang="en-US" dirty="0"/>
          </a:p>
          <a:p>
            <a:r>
              <a:rPr lang="en-US" dirty="0" smtClean="0"/>
              <a:t>Quantum computers</a:t>
            </a:r>
          </a:p>
          <a:p>
            <a:pPr lvl="1"/>
            <a:r>
              <a:rPr lang="en-US" dirty="0" smtClean="0"/>
              <a:t>Exploit quantum mechanics to process information</a:t>
            </a:r>
          </a:p>
          <a:p>
            <a:pPr lvl="1"/>
            <a:r>
              <a:rPr lang="en-US" dirty="0" smtClean="0"/>
              <a:t>Use quantum bits = “qubits” instead of 0’s and 1’s</a:t>
            </a:r>
          </a:p>
          <a:p>
            <a:pPr lvl="1"/>
            <a:r>
              <a:rPr lang="en-US" dirty="0" smtClean="0"/>
              <a:t>Superposition – ability of quantum system to be in multiples states at the same time</a:t>
            </a:r>
          </a:p>
          <a:p>
            <a:pPr lvl="1"/>
            <a:r>
              <a:rPr lang="en-US" dirty="0" smtClean="0"/>
              <a:t>Potential to vastly increase computational power beyond classical computing limit</a:t>
            </a:r>
          </a:p>
        </p:txBody>
      </p:sp>
    </p:spTree>
    <p:extLst>
      <p:ext uri="{BB962C8B-B14F-4D97-AF65-F5344CB8AC3E}">
        <p14:creationId xmlns:p14="http://schemas.microsoft.com/office/powerpoint/2010/main" val="103661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 Security Levels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080785"/>
              </p:ext>
            </p:extLst>
          </p:nvPr>
        </p:nvGraphicFramePr>
        <p:xfrm>
          <a:off x="1803862" y="1925677"/>
          <a:ext cx="8584276" cy="38104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419">
                  <a:extLst>
                    <a:ext uri="{9D8B030D-6E8A-4147-A177-3AD203B41FA5}">
                      <a16:colId xmlns:a16="http://schemas.microsoft.com/office/drawing/2014/main" val="3409727990"/>
                    </a:ext>
                  </a:extLst>
                </a:gridCol>
                <a:gridCol w="1445516">
                  <a:extLst>
                    <a:ext uri="{9D8B030D-6E8A-4147-A177-3AD203B41FA5}">
                      <a16:colId xmlns:a16="http://schemas.microsoft.com/office/drawing/2014/main" val="2736272776"/>
                    </a:ext>
                  </a:extLst>
                </a:gridCol>
                <a:gridCol w="1551188">
                  <a:extLst>
                    <a:ext uri="{9D8B030D-6E8A-4147-A177-3AD203B41FA5}">
                      <a16:colId xmlns:a16="http://schemas.microsoft.com/office/drawing/2014/main" val="3554716243"/>
                    </a:ext>
                  </a:extLst>
                </a:gridCol>
                <a:gridCol w="5047153">
                  <a:extLst>
                    <a:ext uri="{9D8B030D-6E8A-4147-A177-3AD203B41FA5}">
                      <a16:colId xmlns:a16="http://schemas.microsoft.com/office/drawing/2014/main" val="3137445665"/>
                    </a:ext>
                  </a:extLst>
                </a:gridCol>
              </a:tblGrid>
              <a:tr h="891355"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 marL="127337" marR="127337" marT="63668" marB="636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Classical Security</a:t>
                      </a:r>
                      <a:endParaRPr lang="en-US" sz="2500" dirty="0"/>
                    </a:p>
                  </a:txBody>
                  <a:tcPr marL="127337" marR="127337" marT="63668" marB="636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Quantum Security</a:t>
                      </a:r>
                      <a:endParaRPr lang="en-US" sz="2500" dirty="0"/>
                    </a:p>
                  </a:txBody>
                  <a:tcPr marL="127337" marR="127337" marT="63668" marB="636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Examples</a:t>
                      </a:r>
                      <a:endParaRPr lang="en-US" sz="2500" dirty="0"/>
                    </a:p>
                  </a:txBody>
                  <a:tcPr marL="127337" marR="127337" marT="63668" marB="63668"/>
                </a:tc>
                <a:extLst>
                  <a:ext uri="{0D108BD9-81ED-4DB2-BD59-A6C34878D82A}">
                    <a16:rowId xmlns:a16="http://schemas.microsoft.com/office/drawing/2014/main" val="2739447973"/>
                  </a:ext>
                </a:extLst>
              </a:tr>
              <a:tr h="509346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I</a:t>
                      </a:r>
                      <a:endParaRPr lang="en-US" sz="2500" dirty="0"/>
                    </a:p>
                  </a:txBody>
                  <a:tcPr marL="127337" marR="127337" marT="63668" marB="636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128 bits</a:t>
                      </a:r>
                      <a:endParaRPr lang="en-US" sz="2500" dirty="0"/>
                    </a:p>
                  </a:txBody>
                  <a:tcPr marL="127337" marR="127337" marT="63668" marB="636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64 bits</a:t>
                      </a:r>
                      <a:endParaRPr lang="en-US" sz="2500" dirty="0"/>
                    </a:p>
                  </a:txBody>
                  <a:tcPr marL="127337" marR="127337" marT="63668" marB="63668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dirty="0" smtClean="0"/>
                        <a:t>AES128</a:t>
                      </a:r>
                      <a:r>
                        <a:rPr lang="en-US" sz="2500" baseline="0" dirty="0" smtClean="0"/>
                        <a:t> (brute force key search)</a:t>
                      </a:r>
                      <a:endParaRPr lang="en-US" sz="2500" dirty="0"/>
                    </a:p>
                  </a:txBody>
                  <a:tcPr marL="127337" marR="127337" marT="63668" marB="63668"/>
                </a:tc>
                <a:extLst>
                  <a:ext uri="{0D108BD9-81ED-4DB2-BD59-A6C34878D82A}">
                    <a16:rowId xmlns:a16="http://schemas.microsoft.com/office/drawing/2014/main" val="853492736"/>
                  </a:ext>
                </a:extLst>
              </a:tr>
              <a:tr h="509346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II</a:t>
                      </a:r>
                      <a:endParaRPr lang="en-US" sz="2500" dirty="0"/>
                    </a:p>
                  </a:txBody>
                  <a:tcPr marL="127337" marR="127337" marT="63668" marB="636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128 bits</a:t>
                      </a:r>
                      <a:endParaRPr lang="en-US" sz="2500" dirty="0"/>
                    </a:p>
                  </a:txBody>
                  <a:tcPr marL="127337" marR="127337" marT="63668" marB="636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80 bits</a:t>
                      </a:r>
                      <a:endParaRPr lang="en-US" sz="2500" dirty="0"/>
                    </a:p>
                  </a:txBody>
                  <a:tcPr marL="127337" marR="127337" marT="63668" marB="63668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dirty="0" smtClean="0"/>
                        <a:t>SHA256/SHA3-256</a:t>
                      </a:r>
                      <a:r>
                        <a:rPr lang="en-US" sz="2500" baseline="0" dirty="0" smtClean="0"/>
                        <a:t> (collision)</a:t>
                      </a:r>
                      <a:endParaRPr lang="en-US" sz="2500" dirty="0"/>
                    </a:p>
                  </a:txBody>
                  <a:tcPr marL="127337" marR="127337" marT="63668" marB="63668"/>
                </a:tc>
                <a:extLst>
                  <a:ext uri="{0D108BD9-81ED-4DB2-BD59-A6C34878D82A}">
                    <a16:rowId xmlns:a16="http://schemas.microsoft.com/office/drawing/2014/main" val="3649534816"/>
                  </a:ext>
                </a:extLst>
              </a:tr>
              <a:tr h="633462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III</a:t>
                      </a:r>
                      <a:endParaRPr lang="en-US" sz="2500" dirty="0"/>
                    </a:p>
                  </a:txBody>
                  <a:tcPr marL="127337" marR="127337" marT="63668" marB="636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192 bits</a:t>
                      </a:r>
                      <a:endParaRPr lang="en-US" sz="2500" dirty="0"/>
                    </a:p>
                  </a:txBody>
                  <a:tcPr marL="127337" marR="127337" marT="63668" marB="636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96 bits</a:t>
                      </a:r>
                      <a:endParaRPr lang="en-US" sz="2500" dirty="0"/>
                    </a:p>
                  </a:txBody>
                  <a:tcPr marL="127337" marR="127337" marT="63668" marB="6366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 smtClean="0"/>
                        <a:t>AES128</a:t>
                      </a:r>
                      <a:r>
                        <a:rPr lang="en-US" sz="2500" baseline="0" dirty="0" smtClean="0"/>
                        <a:t> (brute force key search)</a:t>
                      </a:r>
                      <a:endParaRPr lang="en-US" sz="2500" dirty="0" smtClean="0"/>
                    </a:p>
                  </a:txBody>
                  <a:tcPr marL="127337" marR="127337" marT="63668" marB="63668"/>
                </a:tc>
                <a:extLst>
                  <a:ext uri="{0D108BD9-81ED-4DB2-BD59-A6C34878D82A}">
                    <a16:rowId xmlns:a16="http://schemas.microsoft.com/office/drawing/2014/main" val="685095713"/>
                  </a:ext>
                </a:extLst>
              </a:tr>
              <a:tr h="633462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IV</a:t>
                      </a:r>
                      <a:endParaRPr lang="en-US" sz="2500" dirty="0"/>
                    </a:p>
                  </a:txBody>
                  <a:tcPr marL="127337" marR="127337" marT="63668" marB="636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192 bits</a:t>
                      </a:r>
                      <a:endParaRPr lang="en-US" sz="2500" dirty="0"/>
                    </a:p>
                  </a:txBody>
                  <a:tcPr marL="127337" marR="127337" marT="63668" marB="636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128 bits</a:t>
                      </a:r>
                      <a:endParaRPr lang="en-US" sz="2500" dirty="0"/>
                    </a:p>
                  </a:txBody>
                  <a:tcPr marL="127337" marR="127337" marT="63668" marB="6366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 smtClean="0"/>
                        <a:t>SHA256/SHA3-256</a:t>
                      </a:r>
                      <a:r>
                        <a:rPr lang="en-US" sz="2500" baseline="0" dirty="0" smtClean="0"/>
                        <a:t> (collision)</a:t>
                      </a:r>
                      <a:endParaRPr lang="en-US" sz="2500" dirty="0" smtClean="0"/>
                    </a:p>
                  </a:txBody>
                  <a:tcPr marL="127337" marR="127337" marT="63668" marB="63668"/>
                </a:tc>
                <a:extLst>
                  <a:ext uri="{0D108BD9-81ED-4DB2-BD59-A6C34878D82A}">
                    <a16:rowId xmlns:a16="http://schemas.microsoft.com/office/drawing/2014/main" val="3021705167"/>
                  </a:ext>
                </a:extLst>
              </a:tr>
              <a:tr h="633462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V</a:t>
                      </a:r>
                      <a:endParaRPr lang="en-US" sz="2500" dirty="0"/>
                    </a:p>
                  </a:txBody>
                  <a:tcPr marL="127337" marR="127337" marT="63668" marB="636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256 bits</a:t>
                      </a:r>
                      <a:endParaRPr lang="en-US" sz="2500" dirty="0"/>
                    </a:p>
                  </a:txBody>
                  <a:tcPr marL="127337" marR="127337" marT="63668" marB="636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/>
                        <a:t>128 bits</a:t>
                      </a:r>
                      <a:endParaRPr lang="en-US" sz="2500" dirty="0"/>
                    </a:p>
                  </a:txBody>
                  <a:tcPr marL="127337" marR="127337" marT="63668" marB="6366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 smtClean="0"/>
                        <a:t>AES128</a:t>
                      </a:r>
                      <a:r>
                        <a:rPr lang="en-US" sz="2500" baseline="0" dirty="0" smtClean="0"/>
                        <a:t> (brute force key search)</a:t>
                      </a:r>
                      <a:endParaRPr lang="en-US" sz="2500" dirty="0" smtClean="0"/>
                    </a:p>
                  </a:txBody>
                  <a:tcPr marL="127337" marR="127337" marT="63668" marB="63668"/>
                </a:tc>
                <a:extLst>
                  <a:ext uri="{0D108BD9-81ED-4DB2-BD59-A6C34878D82A}">
                    <a16:rowId xmlns:a16="http://schemas.microsoft.com/office/drawing/2014/main" val="679859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442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</a:t>
            </a:r>
            <a:r>
              <a:rPr lang="en-US" dirty="0" smtClean="0"/>
              <a:t>omputational efficiency</a:t>
            </a:r>
          </a:p>
          <a:p>
            <a:pPr lvl="1"/>
            <a:r>
              <a:rPr lang="en-US" dirty="0" smtClean="0"/>
              <a:t>Hardware and software</a:t>
            </a:r>
          </a:p>
          <a:p>
            <a:pPr lvl="2"/>
            <a:r>
              <a:rPr lang="en-US" dirty="0" smtClean="0"/>
              <a:t>Key generation</a:t>
            </a:r>
          </a:p>
          <a:p>
            <a:pPr lvl="2"/>
            <a:r>
              <a:rPr lang="en-US" dirty="0" smtClean="0"/>
              <a:t>Encryption/Decryption</a:t>
            </a:r>
          </a:p>
          <a:p>
            <a:pPr lvl="2"/>
            <a:r>
              <a:rPr lang="en-US" dirty="0" smtClean="0"/>
              <a:t>Signing/Verification</a:t>
            </a:r>
          </a:p>
          <a:p>
            <a:pPr lvl="2"/>
            <a:r>
              <a:rPr lang="en-US" dirty="0" smtClean="0"/>
              <a:t>Key exchange</a:t>
            </a:r>
          </a:p>
          <a:p>
            <a:pPr lvl="2"/>
            <a:endParaRPr lang="en-US" dirty="0"/>
          </a:p>
          <a:p>
            <a:r>
              <a:rPr lang="en-US" dirty="0" smtClean="0"/>
              <a:t>Memory requirements</a:t>
            </a:r>
          </a:p>
          <a:p>
            <a:pPr lvl="1"/>
            <a:r>
              <a:rPr lang="en-US" dirty="0" smtClean="0"/>
              <a:t>Concrete </a:t>
            </a:r>
            <a:r>
              <a:rPr lang="en-US" dirty="0"/>
              <a:t>parameter sets </a:t>
            </a:r>
            <a:r>
              <a:rPr lang="en-US" dirty="0" smtClean="0"/>
              <a:t>and key sizes for </a:t>
            </a:r>
            <a:r>
              <a:rPr lang="en-US" dirty="0"/>
              <a:t>target security </a:t>
            </a:r>
            <a:r>
              <a:rPr lang="en-US" dirty="0" smtClean="0"/>
              <a:t>levels</a:t>
            </a:r>
          </a:p>
          <a:p>
            <a:pPr lvl="1"/>
            <a:r>
              <a:rPr lang="en-US" dirty="0" smtClean="0"/>
              <a:t>Ciphertext/signature size</a:t>
            </a:r>
          </a:p>
          <a:p>
            <a:endParaRPr lang="en-US" dirty="0" smtClean="0"/>
          </a:p>
          <a:p>
            <a:r>
              <a:rPr lang="en-US" dirty="0" smtClean="0"/>
              <a:t>May need more than one algorithm for each function to accommodate different application environments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78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Ease of implementation</a:t>
            </a:r>
          </a:p>
          <a:p>
            <a:pPr lvl="1"/>
            <a:r>
              <a:rPr lang="en-US" dirty="0" smtClean="0"/>
              <a:t>Tunable parameters</a:t>
            </a:r>
          </a:p>
          <a:p>
            <a:pPr lvl="1"/>
            <a:r>
              <a:rPr lang="en-US" dirty="0" smtClean="0"/>
              <a:t>Implementable on wide variety of platforms and applications</a:t>
            </a:r>
          </a:p>
          <a:p>
            <a:pPr lvl="1"/>
            <a:r>
              <a:rPr lang="en-US" dirty="0" smtClean="0"/>
              <a:t>Parallelizable</a:t>
            </a:r>
          </a:p>
          <a:p>
            <a:pPr lvl="1"/>
            <a:r>
              <a:rPr lang="en-US" dirty="0" smtClean="0"/>
              <a:t>Resistance to side-channel attacks</a:t>
            </a:r>
          </a:p>
          <a:p>
            <a:endParaRPr lang="en-US" dirty="0" smtClean="0"/>
          </a:p>
          <a:p>
            <a:r>
              <a:rPr lang="en-US" dirty="0" smtClean="0"/>
              <a:t>Ease of use</a:t>
            </a:r>
          </a:p>
          <a:p>
            <a:pPr lvl="1"/>
            <a:r>
              <a:rPr lang="en-US" dirty="0" smtClean="0"/>
              <a:t>How does it fit in existing protocols (such as TLS or IKE)</a:t>
            </a:r>
          </a:p>
          <a:p>
            <a:pPr lvl="1"/>
            <a:r>
              <a:rPr lang="en-US" dirty="0" smtClean="0"/>
              <a:t>Misuse resistance</a:t>
            </a:r>
          </a:p>
          <a:p>
            <a:endParaRPr lang="en-US" dirty="0" smtClean="0"/>
          </a:p>
          <a:p>
            <a:r>
              <a:rPr lang="en-US" dirty="0" smtClean="0"/>
              <a:t>Simplicity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Algorithm and Implementation Characteristics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78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Evaluation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Initial evaluation phase (12-18 months)</a:t>
            </a:r>
          </a:p>
          <a:p>
            <a:pPr lvl="1"/>
            <a:r>
              <a:rPr lang="en-US" dirty="0" smtClean="0"/>
              <a:t>No tweaks/modifications allowed</a:t>
            </a:r>
          </a:p>
          <a:p>
            <a:pPr lvl="1"/>
            <a:r>
              <a:rPr lang="en-US" dirty="0" smtClean="0"/>
              <a:t>Workshops at beginning and end of initial evaluation phase</a:t>
            </a:r>
          </a:p>
          <a:p>
            <a:r>
              <a:rPr lang="en-US" dirty="0" smtClean="0"/>
              <a:t>Report findings and narrow candidate pool </a:t>
            </a:r>
          </a:p>
          <a:p>
            <a:r>
              <a:rPr lang="en-US" dirty="0" smtClean="0"/>
              <a:t>Second evaluation phase (12-18 months)</a:t>
            </a:r>
          </a:p>
          <a:p>
            <a:pPr lvl="1"/>
            <a:r>
              <a:rPr lang="en-US" dirty="0" smtClean="0"/>
              <a:t>Small modifications allowed</a:t>
            </a:r>
          </a:p>
          <a:p>
            <a:pPr lvl="1"/>
            <a:r>
              <a:rPr lang="en-US" dirty="0" smtClean="0"/>
              <a:t>Workshop towards end of second phase</a:t>
            </a:r>
          </a:p>
          <a:p>
            <a:r>
              <a:rPr lang="en-US" dirty="0" smtClean="0"/>
              <a:t>Report findings and narrow candidates</a:t>
            </a:r>
          </a:p>
          <a:p>
            <a:r>
              <a:rPr lang="en-US" dirty="0" smtClean="0"/>
              <a:t>Select algorithms for standardization or decide more evaluation needed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53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How is the timeline?  </a:t>
            </a:r>
            <a:endParaRPr lang="en-US" dirty="0" smtClean="0"/>
          </a:p>
          <a:p>
            <a:pPr lvl="1"/>
            <a:r>
              <a:rPr lang="en-US" dirty="0" smtClean="0"/>
              <a:t>Do we need an ongoing process, or is one time enough?</a:t>
            </a:r>
          </a:p>
          <a:p>
            <a:pPr lvl="1"/>
            <a:endParaRPr lang="en-US" dirty="0"/>
          </a:p>
          <a:p>
            <a:r>
              <a:rPr lang="en-US" dirty="0" smtClean="0"/>
              <a:t>How to determine if a candidate is mature enough for standardization? </a:t>
            </a:r>
          </a:p>
          <a:p>
            <a:pPr lvl="1"/>
            <a:r>
              <a:rPr lang="en-US" dirty="0" smtClean="0"/>
              <a:t>hash-based signatures for code signing</a:t>
            </a:r>
          </a:p>
          <a:p>
            <a:pPr lvl="1"/>
            <a:endParaRPr lang="en-US" dirty="0"/>
          </a:p>
          <a:p>
            <a:r>
              <a:rPr lang="en-US" dirty="0" smtClean="0"/>
              <a:t>We are focusing on signatures and encryption/key-establishment.  Should </a:t>
            </a:r>
            <a:r>
              <a:rPr lang="en-US" dirty="0"/>
              <a:t>we also consider other </a:t>
            </a:r>
            <a:r>
              <a:rPr lang="en-US" dirty="0" smtClean="0"/>
              <a:t>functionalities?</a:t>
            </a:r>
          </a:p>
          <a:p>
            <a:endParaRPr lang="en-US" dirty="0"/>
          </a:p>
          <a:p>
            <a:r>
              <a:rPr lang="en-US" dirty="0" smtClean="0"/>
              <a:t>How can we encourage people to study practical impacts on the existing protocols?</a:t>
            </a:r>
          </a:p>
          <a:p>
            <a:pPr lvl="1"/>
            <a:r>
              <a:rPr lang="en-US" dirty="0" smtClean="0"/>
              <a:t>For example, key sizes may be too big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for </a:t>
            </a:r>
            <a:r>
              <a:rPr lang="en-US" dirty="0" smtClean="0"/>
              <a:t>Feedback</a:t>
            </a:r>
            <a:endParaRPr lang="en-US" strike="sngStrike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45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NIST is calling for quantum-resistant algorithms</a:t>
            </a:r>
          </a:p>
          <a:p>
            <a:pPr lvl="1"/>
            <a:r>
              <a:rPr lang="en-US" dirty="0" smtClean="0"/>
              <a:t>We see our role as managing a process of achieving community consensus in a transparent and timely manner</a:t>
            </a:r>
          </a:p>
          <a:p>
            <a:pPr lvl="1"/>
            <a:r>
              <a:rPr lang="en-US" dirty="0" smtClean="0"/>
              <a:t>Different from (but similar to) AES/SHA-3 competitions</a:t>
            </a:r>
          </a:p>
          <a:p>
            <a:endParaRPr lang="en-US" dirty="0" smtClean="0"/>
          </a:p>
          <a:p>
            <a:r>
              <a:rPr lang="en-US" dirty="0" smtClean="0"/>
              <a:t>PQC Standardization is going to be a long journey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We don’t have all the answers</a:t>
            </a:r>
          </a:p>
          <a:p>
            <a:endParaRPr lang="en-US" dirty="0" smtClean="0"/>
          </a:p>
          <a:p>
            <a:r>
              <a:rPr lang="en-US" dirty="0" smtClean="0"/>
              <a:t>Be prepared to transition to new (public-key) algorithms in 10 years</a:t>
            </a:r>
          </a:p>
          <a:p>
            <a:pPr lvl="1"/>
            <a:r>
              <a:rPr lang="en-US" dirty="0" smtClean="0"/>
              <a:t>The transition will not be painless</a:t>
            </a:r>
          </a:p>
          <a:p>
            <a:pPr lvl="2"/>
            <a:r>
              <a:rPr lang="en-US" dirty="0" smtClean="0"/>
              <a:t>NIST will provide transition guideline when PQC standards are developed </a:t>
            </a:r>
          </a:p>
          <a:p>
            <a:pPr lvl="1"/>
            <a:r>
              <a:rPr lang="en-US" dirty="0" smtClean="0"/>
              <a:t>Prepare the application designers</a:t>
            </a:r>
          </a:p>
          <a:p>
            <a:pPr lvl="2"/>
            <a:r>
              <a:rPr lang="en-US" dirty="0" smtClean="0"/>
              <a:t>Focus on </a:t>
            </a:r>
            <a:r>
              <a:rPr lang="en-US" dirty="0" smtClean="0"/>
              <a:t>crypto-agility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2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Sky is Falling?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If a large-scale quantum computer could be built then….</a:t>
            </a:r>
          </a:p>
          <a:p>
            <a:pPr marL="0" indent="0">
              <a:buNone/>
            </a:pPr>
            <a:r>
              <a:rPr lang="en-US" sz="3800" dirty="0"/>
              <a:t>	</a:t>
            </a:r>
            <a:endParaRPr lang="en-US" sz="3800" dirty="0" smtClean="0"/>
          </a:p>
          <a:p>
            <a:r>
              <a:rPr lang="en-US" dirty="0" smtClean="0"/>
              <a:t>Public key crypto:</a:t>
            </a:r>
          </a:p>
          <a:p>
            <a:pPr lvl="1"/>
            <a:r>
              <a:rPr lang="en-US" dirty="0" smtClean="0"/>
              <a:t>RSA  </a:t>
            </a:r>
          </a:p>
          <a:p>
            <a:pPr lvl="1"/>
            <a:r>
              <a:rPr lang="en-US" dirty="0" smtClean="0"/>
              <a:t>ECDSA (and Elliptic Curve Cryptography)</a:t>
            </a:r>
            <a:endParaRPr lang="en-US" sz="1600" dirty="0" smtClean="0"/>
          </a:p>
          <a:p>
            <a:pPr lvl="1"/>
            <a:r>
              <a:rPr lang="en-US" dirty="0" smtClean="0"/>
              <a:t>DSA (and Finite Field Cryptography) </a:t>
            </a:r>
          </a:p>
          <a:p>
            <a:pPr lvl="1"/>
            <a:r>
              <a:rPr lang="en-US" dirty="0" err="1" smtClean="0"/>
              <a:t>Diffie</a:t>
            </a:r>
            <a:r>
              <a:rPr lang="en-US" dirty="0" smtClean="0"/>
              <a:t>-Hellman key exchange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Symmetric key crypto:</a:t>
            </a:r>
          </a:p>
          <a:p>
            <a:pPr lvl="1"/>
            <a:r>
              <a:rPr lang="en-US" dirty="0" smtClean="0"/>
              <a:t>AES </a:t>
            </a:r>
          </a:p>
          <a:p>
            <a:pPr lvl="1"/>
            <a:r>
              <a:rPr lang="en-US" dirty="0" smtClean="0"/>
              <a:t>Triple DES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Hash functions:</a:t>
            </a:r>
          </a:p>
          <a:p>
            <a:pPr lvl="1"/>
            <a:r>
              <a:rPr lang="en-US" dirty="0" smtClean="0"/>
              <a:t>SHA-2 and SHA-3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23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Sky is Falling?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If a large-scale quantum computer could be built then….</a:t>
            </a:r>
          </a:p>
          <a:p>
            <a:pPr marL="0" indent="0">
              <a:buNone/>
            </a:pPr>
            <a:r>
              <a:rPr lang="en-US" sz="3800" dirty="0"/>
              <a:t>	</a:t>
            </a:r>
            <a:endParaRPr lang="en-US" sz="3800" dirty="0" smtClean="0"/>
          </a:p>
          <a:p>
            <a:r>
              <a:rPr lang="en-US" dirty="0" smtClean="0"/>
              <a:t>Public key crypto:</a:t>
            </a:r>
          </a:p>
          <a:p>
            <a:pPr lvl="1"/>
            <a:r>
              <a:rPr lang="en-US" strike="sngStrike" dirty="0" smtClean="0">
                <a:solidFill>
                  <a:srgbClr val="FF0000"/>
                </a:solidFill>
              </a:rPr>
              <a:t>RSA  </a:t>
            </a:r>
          </a:p>
          <a:p>
            <a:pPr lvl="1"/>
            <a:r>
              <a:rPr lang="en-US" strike="sngStrike" dirty="0" smtClean="0">
                <a:solidFill>
                  <a:srgbClr val="FF0000"/>
                </a:solidFill>
              </a:rPr>
              <a:t>ECDSA (and Elliptic Curve Cryptography)</a:t>
            </a:r>
            <a:endParaRPr lang="en-US" sz="1600" strike="sngStrike" dirty="0" smtClean="0">
              <a:solidFill>
                <a:srgbClr val="FF0000"/>
              </a:solidFill>
            </a:endParaRPr>
          </a:p>
          <a:p>
            <a:pPr lvl="1"/>
            <a:r>
              <a:rPr lang="en-US" strike="sngStrike" dirty="0" smtClean="0">
                <a:solidFill>
                  <a:srgbClr val="FF0000"/>
                </a:solidFill>
              </a:rPr>
              <a:t>DSA (and Finite Field Cryptography) </a:t>
            </a:r>
          </a:p>
          <a:p>
            <a:pPr lvl="1"/>
            <a:r>
              <a:rPr lang="en-US" strike="sngStrike" dirty="0" err="1" smtClean="0">
                <a:solidFill>
                  <a:srgbClr val="FF0000"/>
                </a:solidFill>
              </a:rPr>
              <a:t>Diffie</a:t>
            </a:r>
            <a:r>
              <a:rPr lang="en-US" strike="sngStrike" dirty="0" smtClean="0">
                <a:solidFill>
                  <a:srgbClr val="FF0000"/>
                </a:solidFill>
              </a:rPr>
              <a:t>-Hellman key exchange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Symmetric key crypto:</a:t>
            </a:r>
          </a:p>
          <a:p>
            <a:pPr lvl="1"/>
            <a:r>
              <a:rPr lang="en-US" dirty="0" smtClean="0"/>
              <a:t>AES </a:t>
            </a:r>
          </a:p>
          <a:p>
            <a:pPr lvl="1"/>
            <a:r>
              <a:rPr lang="en-US" dirty="0" smtClean="0"/>
              <a:t>Triple DES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Hash functions:</a:t>
            </a:r>
          </a:p>
          <a:p>
            <a:pPr lvl="1"/>
            <a:r>
              <a:rPr lang="en-US" dirty="0" smtClean="0"/>
              <a:t>SHA-2 and SHA-3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89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Sky is Falling?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If a large-scale quantum computer could be built then….</a:t>
            </a:r>
          </a:p>
          <a:p>
            <a:pPr marL="0" indent="0">
              <a:buNone/>
            </a:pPr>
            <a:r>
              <a:rPr lang="en-US" sz="3800" dirty="0"/>
              <a:t>	</a:t>
            </a:r>
            <a:endParaRPr lang="en-US" sz="3800" dirty="0" smtClean="0"/>
          </a:p>
          <a:p>
            <a:r>
              <a:rPr lang="en-US" dirty="0" smtClean="0"/>
              <a:t>Public key crypto:</a:t>
            </a:r>
          </a:p>
          <a:p>
            <a:pPr lvl="1"/>
            <a:r>
              <a:rPr lang="en-US" strike="sngStrike" dirty="0" smtClean="0">
                <a:solidFill>
                  <a:srgbClr val="FF0000"/>
                </a:solidFill>
              </a:rPr>
              <a:t>RSA  </a:t>
            </a:r>
          </a:p>
          <a:p>
            <a:pPr lvl="1"/>
            <a:r>
              <a:rPr lang="en-US" strike="sngStrike" dirty="0" smtClean="0">
                <a:solidFill>
                  <a:srgbClr val="FF0000"/>
                </a:solidFill>
              </a:rPr>
              <a:t>ECDSA (and Elliptic Curve Cryptography)</a:t>
            </a:r>
            <a:endParaRPr lang="en-US" sz="1600" strike="sngStrike" dirty="0" smtClean="0">
              <a:solidFill>
                <a:srgbClr val="FF0000"/>
              </a:solidFill>
            </a:endParaRPr>
          </a:p>
          <a:p>
            <a:pPr lvl="1"/>
            <a:r>
              <a:rPr lang="en-US" strike="sngStrike" dirty="0" smtClean="0">
                <a:solidFill>
                  <a:srgbClr val="FF0000"/>
                </a:solidFill>
              </a:rPr>
              <a:t>DSA (and Finite Field Cryptography) </a:t>
            </a:r>
          </a:p>
          <a:p>
            <a:pPr lvl="1"/>
            <a:r>
              <a:rPr lang="en-US" strike="sngStrike" dirty="0" err="1" smtClean="0">
                <a:solidFill>
                  <a:srgbClr val="FF0000"/>
                </a:solidFill>
              </a:rPr>
              <a:t>Diffie</a:t>
            </a:r>
            <a:r>
              <a:rPr lang="en-US" strike="sngStrike" dirty="0" smtClean="0">
                <a:solidFill>
                  <a:srgbClr val="FF0000"/>
                </a:solidFill>
              </a:rPr>
              <a:t>-Hellman key exchange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Symmetric key crypto:</a:t>
            </a:r>
          </a:p>
          <a:p>
            <a:pPr lvl="1"/>
            <a:r>
              <a:rPr lang="en-US" dirty="0" smtClean="0"/>
              <a:t>AES </a:t>
            </a:r>
          </a:p>
          <a:p>
            <a:pPr lvl="1"/>
            <a:r>
              <a:rPr lang="en-US" dirty="0" smtClean="0"/>
              <a:t>Triple DES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Hash functions:</a:t>
            </a:r>
          </a:p>
          <a:p>
            <a:pPr lvl="1"/>
            <a:r>
              <a:rPr lang="en-US" dirty="0" smtClean="0"/>
              <a:t>SHA-2 and SHA-3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226138" y="2590591"/>
            <a:ext cx="5630239" cy="2513179"/>
          </a:xfrm>
          <a:prstGeom prst="rect">
            <a:avLst/>
          </a:prstGeom>
          <a:gradFill>
            <a:gsLst>
              <a:gs pos="0">
                <a:schemeClr val="accent1">
                  <a:lumMod val="110000"/>
                  <a:satMod val="105000"/>
                  <a:tint val="67000"/>
                </a:schemeClr>
              </a:gs>
              <a:gs pos="30000">
                <a:schemeClr val="accent1">
                  <a:lumMod val="105000"/>
                  <a:satMod val="103000"/>
                  <a:tint val="73000"/>
                </a:schemeClr>
              </a:gs>
              <a:gs pos="100000">
                <a:schemeClr val="accent1">
                  <a:lumMod val="105000"/>
                  <a:satMod val="109000"/>
                  <a:tint val="81000"/>
                </a:schemeClr>
              </a:gs>
            </a:gsLst>
          </a:gradFill>
          <a:ln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F0000"/>
              </a:buClr>
            </a:pPr>
            <a:r>
              <a:rPr lang="en-US" sz="2600" dirty="0" smtClean="0">
                <a:solidFill>
                  <a:prstClr val="black"/>
                </a:solidFill>
              </a:rPr>
              <a:t>Vulnerable NIST standards</a:t>
            </a:r>
          </a:p>
          <a:p>
            <a:pPr lvl="1">
              <a:buClr>
                <a:srgbClr val="FF0000"/>
              </a:buClr>
            </a:pPr>
            <a:r>
              <a:rPr lang="en-US" sz="2200" dirty="0" smtClean="0">
                <a:solidFill>
                  <a:prstClr val="black"/>
                </a:solidFill>
              </a:rPr>
              <a:t>FIPS 186, </a:t>
            </a:r>
            <a:r>
              <a:rPr lang="en-US" sz="1800" i="1" dirty="0" smtClean="0">
                <a:solidFill>
                  <a:prstClr val="black"/>
                </a:solidFill>
              </a:rPr>
              <a:t>Digital Signature Standard</a:t>
            </a:r>
          </a:p>
          <a:p>
            <a:pPr lvl="2">
              <a:buClr>
                <a:srgbClr val="FF0000"/>
              </a:buClr>
            </a:pPr>
            <a:r>
              <a:rPr lang="en-US" sz="1800" dirty="0" smtClean="0">
                <a:solidFill>
                  <a:prstClr val="black"/>
                </a:solidFill>
              </a:rPr>
              <a:t>Digital Signatures:  RSA, DSA, ECDSA</a:t>
            </a:r>
          </a:p>
          <a:p>
            <a:pPr lvl="1">
              <a:buClr>
                <a:srgbClr val="FF0000"/>
              </a:buClr>
            </a:pPr>
            <a:r>
              <a:rPr lang="en-US" sz="2200" dirty="0" smtClean="0">
                <a:solidFill>
                  <a:prstClr val="black"/>
                </a:solidFill>
              </a:rPr>
              <a:t>SP 800-56A/B, </a:t>
            </a:r>
            <a:r>
              <a:rPr lang="en-US" sz="1800" i="1" dirty="0" smtClean="0">
                <a:solidFill>
                  <a:prstClr val="black"/>
                </a:solidFill>
              </a:rPr>
              <a:t>Recommendation for Pair-Wise Key Establishment Schemes</a:t>
            </a:r>
          </a:p>
          <a:p>
            <a:pPr lvl="2">
              <a:buClr>
                <a:srgbClr val="FF0000"/>
              </a:buClr>
            </a:pPr>
            <a:r>
              <a:rPr lang="en-US" sz="1800" dirty="0" smtClean="0">
                <a:solidFill>
                  <a:prstClr val="black"/>
                </a:solidFill>
              </a:rPr>
              <a:t>Discrete Logs:  </a:t>
            </a:r>
            <a:r>
              <a:rPr lang="en-US" sz="1800" dirty="0" err="1" smtClean="0">
                <a:solidFill>
                  <a:prstClr val="black"/>
                </a:solidFill>
              </a:rPr>
              <a:t>Diffie</a:t>
            </a:r>
            <a:r>
              <a:rPr lang="en-US" sz="1800" dirty="0" smtClean="0">
                <a:solidFill>
                  <a:prstClr val="black"/>
                </a:solidFill>
              </a:rPr>
              <a:t>-Hellman, MQV</a:t>
            </a:r>
          </a:p>
          <a:p>
            <a:pPr lvl="2">
              <a:buClr>
                <a:srgbClr val="FF0000"/>
              </a:buClr>
            </a:pPr>
            <a:r>
              <a:rPr lang="en-US" sz="1800" dirty="0" smtClean="0">
                <a:solidFill>
                  <a:prstClr val="black"/>
                </a:solidFill>
              </a:rPr>
              <a:t>Factorization based:  RSA key transport</a:t>
            </a:r>
          </a:p>
        </p:txBody>
      </p:sp>
    </p:spTree>
    <p:extLst>
      <p:ext uri="{BB962C8B-B14F-4D97-AF65-F5344CB8AC3E}">
        <p14:creationId xmlns:p14="http://schemas.microsoft.com/office/powerpoint/2010/main" val="2243439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Sky is Falling?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If a large-scale quantum computer could be built then….</a:t>
            </a:r>
          </a:p>
          <a:p>
            <a:pPr marL="0" indent="0">
              <a:buNone/>
            </a:pPr>
            <a:r>
              <a:rPr lang="en-US" sz="3800" dirty="0"/>
              <a:t>	</a:t>
            </a:r>
            <a:endParaRPr lang="en-US" sz="3800" dirty="0" smtClean="0"/>
          </a:p>
          <a:p>
            <a:r>
              <a:rPr lang="en-US" dirty="0" smtClean="0"/>
              <a:t>Public key crypto:</a:t>
            </a:r>
          </a:p>
          <a:p>
            <a:pPr lvl="1"/>
            <a:r>
              <a:rPr lang="en-US" strike="sngStrike" dirty="0" smtClean="0">
                <a:solidFill>
                  <a:srgbClr val="FF0000"/>
                </a:solidFill>
              </a:rPr>
              <a:t>RSA  </a:t>
            </a:r>
          </a:p>
          <a:p>
            <a:pPr lvl="1"/>
            <a:r>
              <a:rPr lang="en-US" strike="sngStrike" dirty="0" smtClean="0">
                <a:solidFill>
                  <a:srgbClr val="FF0000"/>
                </a:solidFill>
              </a:rPr>
              <a:t>ECDSA (and Elliptic Curve Cryptography)</a:t>
            </a:r>
            <a:endParaRPr lang="en-US" sz="1600" strike="sngStrike" dirty="0" smtClean="0">
              <a:solidFill>
                <a:srgbClr val="FF0000"/>
              </a:solidFill>
            </a:endParaRPr>
          </a:p>
          <a:p>
            <a:pPr lvl="1"/>
            <a:r>
              <a:rPr lang="en-US" strike="sngStrike" dirty="0" smtClean="0">
                <a:solidFill>
                  <a:srgbClr val="FF0000"/>
                </a:solidFill>
              </a:rPr>
              <a:t>DSA (and Finite Field Cryptography) </a:t>
            </a:r>
          </a:p>
          <a:p>
            <a:pPr lvl="1"/>
            <a:r>
              <a:rPr lang="en-US" strike="sngStrike" dirty="0" err="1" smtClean="0">
                <a:solidFill>
                  <a:srgbClr val="FF0000"/>
                </a:solidFill>
              </a:rPr>
              <a:t>Diffie</a:t>
            </a:r>
            <a:r>
              <a:rPr lang="en-US" strike="sngStrike" dirty="0" smtClean="0">
                <a:solidFill>
                  <a:srgbClr val="FF0000"/>
                </a:solidFill>
              </a:rPr>
              <a:t>-Hellman key exchange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Symmetric key crypto:</a:t>
            </a:r>
          </a:p>
          <a:p>
            <a:pPr lvl="1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AES 			Need longer keys  </a:t>
            </a:r>
          </a:p>
          <a:p>
            <a:pPr lvl="1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Triple DES			Need longer keys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Hash functions:</a:t>
            </a:r>
          </a:p>
          <a:p>
            <a:pPr lvl="1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SHA-2 and SHA-3		Use longer output</a:t>
            </a:r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680951" y="2590592"/>
            <a:ext cx="5175426" cy="2433472"/>
          </a:xfrm>
          <a:prstGeom prst="rect">
            <a:avLst/>
          </a:prstGeom>
          <a:gradFill>
            <a:gsLst>
              <a:gs pos="0">
                <a:schemeClr val="accent1">
                  <a:lumMod val="110000"/>
                  <a:satMod val="105000"/>
                  <a:tint val="67000"/>
                </a:schemeClr>
              </a:gs>
              <a:gs pos="30000">
                <a:schemeClr val="accent1">
                  <a:lumMod val="105000"/>
                  <a:satMod val="103000"/>
                  <a:tint val="73000"/>
                </a:schemeClr>
              </a:gs>
              <a:gs pos="100000">
                <a:schemeClr val="accent1">
                  <a:lumMod val="105000"/>
                  <a:satMod val="109000"/>
                  <a:tint val="81000"/>
                </a:schemeClr>
              </a:gs>
            </a:gsLst>
          </a:gradFill>
          <a:ln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F0000"/>
              </a:buClr>
            </a:pPr>
            <a:r>
              <a:rPr lang="en-US" sz="2600" dirty="0" smtClean="0">
                <a:solidFill>
                  <a:prstClr val="black"/>
                </a:solidFill>
              </a:rPr>
              <a:t>Vulnerable NIST standards</a:t>
            </a:r>
          </a:p>
          <a:p>
            <a:pPr lvl="1">
              <a:buClr>
                <a:srgbClr val="FF0000"/>
              </a:buClr>
            </a:pPr>
            <a:r>
              <a:rPr lang="en-US" sz="2200" dirty="0" smtClean="0">
                <a:solidFill>
                  <a:prstClr val="black"/>
                </a:solidFill>
              </a:rPr>
              <a:t>FIPS 186, </a:t>
            </a:r>
            <a:r>
              <a:rPr lang="en-US" sz="1800" i="1" dirty="0" smtClean="0">
                <a:solidFill>
                  <a:prstClr val="black"/>
                </a:solidFill>
              </a:rPr>
              <a:t>Digital Signature Standard</a:t>
            </a:r>
          </a:p>
          <a:p>
            <a:pPr lvl="2">
              <a:buClr>
                <a:srgbClr val="FF0000"/>
              </a:buClr>
            </a:pPr>
            <a:r>
              <a:rPr lang="en-US" sz="1800" dirty="0" smtClean="0">
                <a:solidFill>
                  <a:prstClr val="black"/>
                </a:solidFill>
              </a:rPr>
              <a:t>Digital Signatures:  RSA, DSA, ECDSA</a:t>
            </a:r>
          </a:p>
          <a:p>
            <a:pPr lvl="1">
              <a:buClr>
                <a:srgbClr val="FF0000"/>
              </a:buClr>
            </a:pPr>
            <a:r>
              <a:rPr lang="en-US" sz="2200" dirty="0" smtClean="0">
                <a:solidFill>
                  <a:prstClr val="black"/>
                </a:solidFill>
              </a:rPr>
              <a:t>SP 800-56A/B, </a:t>
            </a:r>
            <a:r>
              <a:rPr lang="en-US" sz="1800" i="1" dirty="0" smtClean="0">
                <a:solidFill>
                  <a:prstClr val="black"/>
                </a:solidFill>
              </a:rPr>
              <a:t>Recommendation for Pair-Wise Key Establishment Schemes</a:t>
            </a:r>
          </a:p>
          <a:p>
            <a:pPr lvl="2">
              <a:buClr>
                <a:srgbClr val="FF0000"/>
              </a:buClr>
            </a:pPr>
            <a:r>
              <a:rPr lang="en-US" sz="1800" dirty="0" smtClean="0">
                <a:solidFill>
                  <a:prstClr val="black"/>
                </a:solidFill>
              </a:rPr>
              <a:t>Discrete Logs:  </a:t>
            </a:r>
            <a:r>
              <a:rPr lang="en-US" sz="1800" dirty="0" err="1" smtClean="0">
                <a:solidFill>
                  <a:prstClr val="black"/>
                </a:solidFill>
              </a:rPr>
              <a:t>Diffie</a:t>
            </a:r>
            <a:r>
              <a:rPr lang="en-US" sz="1800" dirty="0" smtClean="0">
                <a:solidFill>
                  <a:prstClr val="black"/>
                </a:solidFill>
              </a:rPr>
              <a:t>-Hellman, MQV</a:t>
            </a:r>
          </a:p>
          <a:p>
            <a:pPr lvl="2">
              <a:buClr>
                <a:srgbClr val="FF0000"/>
              </a:buClr>
            </a:pPr>
            <a:r>
              <a:rPr lang="en-US" sz="1800" dirty="0" smtClean="0">
                <a:solidFill>
                  <a:prstClr val="black"/>
                </a:solidFill>
              </a:rPr>
              <a:t>Factorization based:  RSA key transport</a:t>
            </a:r>
          </a:p>
        </p:txBody>
      </p:sp>
    </p:spTree>
    <p:extLst>
      <p:ext uri="{BB962C8B-B14F-4D97-AF65-F5344CB8AC3E}">
        <p14:creationId xmlns:p14="http://schemas.microsoft.com/office/powerpoint/2010/main" val="729053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soon do we need to worry?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600" dirty="0" smtClean="0"/>
              <a:t>Potentially </a:t>
            </a:r>
            <a:r>
              <a:rPr lang="en-US" sz="2600" dirty="0" smtClean="0">
                <a:solidFill>
                  <a:srgbClr val="FF0000"/>
                </a:solidFill>
              </a:rPr>
              <a:t>as early as 15 years </a:t>
            </a:r>
            <a:r>
              <a:rPr lang="en-US" sz="2600" dirty="0" smtClean="0"/>
              <a:t>to break RSA-2048</a:t>
            </a:r>
          </a:p>
          <a:p>
            <a:pPr lvl="1" indent="-457200">
              <a:spcBef>
                <a:spcPts val="1000"/>
              </a:spcBef>
            </a:pPr>
            <a:r>
              <a:rPr lang="en-US" sz="2200" dirty="0" smtClean="0"/>
              <a:t>15 years, $1 billion USD, small nuclear power plant (</a:t>
            </a:r>
            <a:r>
              <a:rPr lang="en-US" sz="2200" dirty="0" err="1" smtClean="0"/>
              <a:t>Mariantoni</a:t>
            </a:r>
            <a:r>
              <a:rPr lang="en-US" sz="2200" dirty="0"/>
              <a:t>, 2014</a:t>
            </a:r>
            <a:r>
              <a:rPr lang="en-US" sz="2200" dirty="0" smtClean="0"/>
              <a:t>)</a:t>
            </a:r>
          </a:p>
          <a:p>
            <a:pPr lvl="1" indent="-457200">
              <a:spcBef>
                <a:spcPts val="1000"/>
              </a:spcBef>
            </a:pPr>
            <a:r>
              <a:rPr lang="en-US" sz="2200" dirty="0" smtClean="0"/>
              <a:t>50% chance (Michele </a:t>
            </a:r>
            <a:r>
              <a:rPr lang="en-US" sz="2200" dirty="0" err="1" smtClean="0"/>
              <a:t>Mosca</a:t>
            </a:r>
            <a:r>
              <a:rPr lang="en-US" sz="2200" dirty="0" smtClean="0"/>
              <a:t>)</a:t>
            </a:r>
          </a:p>
          <a:p>
            <a:pPr lvl="0">
              <a:buClr>
                <a:srgbClr val="2DA2BF"/>
              </a:buClr>
            </a:pPr>
            <a:endParaRPr lang="en-US" sz="2600" dirty="0" smtClean="0">
              <a:solidFill>
                <a:prstClr val="black"/>
              </a:solidFill>
            </a:endParaRPr>
          </a:p>
          <a:p>
            <a:pPr lvl="0">
              <a:buClr>
                <a:srgbClr val="2DA2BF"/>
              </a:buClr>
            </a:pPr>
            <a:r>
              <a:rPr lang="en-US" sz="2600" dirty="0" smtClean="0">
                <a:solidFill>
                  <a:prstClr val="black"/>
                </a:solidFill>
              </a:rPr>
              <a:t>PQC </a:t>
            </a:r>
            <a:r>
              <a:rPr lang="en-US" sz="2600" dirty="0" smtClean="0">
                <a:solidFill>
                  <a:schemeClr val="accent1"/>
                </a:solidFill>
              </a:rPr>
              <a:t>needs time </a:t>
            </a:r>
            <a:r>
              <a:rPr lang="en-US" sz="2600" dirty="0" smtClean="0"/>
              <a:t>to be ready for applications</a:t>
            </a:r>
          </a:p>
          <a:p>
            <a:pPr lvl="1">
              <a:buClr>
                <a:srgbClr val="2DA2BF"/>
              </a:buClr>
            </a:pPr>
            <a:r>
              <a:rPr lang="en-US" sz="2200" dirty="0" smtClean="0">
                <a:solidFill>
                  <a:prstClr val="black"/>
                </a:solidFill>
              </a:rPr>
              <a:t>Confidence </a:t>
            </a:r>
            <a:r>
              <a:rPr lang="en-US" sz="2200" dirty="0">
                <a:solidFill>
                  <a:prstClr val="black"/>
                </a:solidFill>
              </a:rPr>
              <a:t>– </a:t>
            </a:r>
            <a:r>
              <a:rPr lang="en-US" sz="2200" dirty="0" smtClean="0">
                <a:solidFill>
                  <a:prstClr val="black"/>
                </a:solidFill>
              </a:rPr>
              <a:t>cryptanalysis</a:t>
            </a:r>
          </a:p>
          <a:p>
            <a:pPr lvl="1">
              <a:buClr>
                <a:srgbClr val="2DA2BF"/>
              </a:buClr>
            </a:pPr>
            <a:r>
              <a:rPr lang="en-US" sz="2200" dirty="0" smtClean="0">
                <a:solidFill>
                  <a:prstClr val="black"/>
                </a:solidFill>
              </a:rPr>
              <a:t>Implementations </a:t>
            </a:r>
            <a:endParaRPr lang="en-US" sz="2200" dirty="0">
              <a:solidFill>
                <a:prstClr val="black"/>
              </a:solidFill>
            </a:endParaRPr>
          </a:p>
          <a:p>
            <a:pPr lvl="1">
              <a:buClr>
                <a:srgbClr val="2DA2BF"/>
              </a:buClr>
            </a:pPr>
            <a:r>
              <a:rPr lang="en-US" sz="2200" dirty="0" smtClean="0">
                <a:solidFill>
                  <a:prstClr val="black"/>
                </a:solidFill>
              </a:rPr>
              <a:t>Usability </a:t>
            </a:r>
            <a:r>
              <a:rPr lang="en-US" sz="2200" dirty="0" smtClean="0"/>
              <a:t>and interoperability </a:t>
            </a:r>
            <a:r>
              <a:rPr lang="en-US" sz="2200" dirty="0">
                <a:solidFill>
                  <a:prstClr val="black"/>
                </a:solidFill>
              </a:rPr>
              <a:t>(IKE, TLS, </a:t>
            </a:r>
            <a:r>
              <a:rPr lang="en-US" sz="2200" dirty="0" smtClean="0">
                <a:solidFill>
                  <a:prstClr val="black"/>
                </a:solidFill>
              </a:rPr>
              <a:t>etc. … </a:t>
            </a:r>
            <a:r>
              <a:rPr lang="en-US" sz="2200" dirty="0">
                <a:solidFill>
                  <a:prstClr val="black"/>
                </a:solidFill>
              </a:rPr>
              <a:t>use public key crypto</a:t>
            </a:r>
            <a:r>
              <a:rPr lang="en-US" sz="2200" dirty="0" smtClean="0">
                <a:solidFill>
                  <a:prstClr val="black"/>
                </a:solidFill>
              </a:rPr>
              <a:t>)</a:t>
            </a:r>
          </a:p>
          <a:p>
            <a:pPr lvl="1">
              <a:buClr>
                <a:srgbClr val="2DA2BF"/>
              </a:buClr>
            </a:pPr>
            <a:r>
              <a:rPr lang="en-US" sz="2200" dirty="0">
                <a:solidFill>
                  <a:prstClr val="black"/>
                </a:solidFill>
              </a:rPr>
              <a:t>Standardization</a:t>
            </a:r>
          </a:p>
          <a:p>
            <a:pPr>
              <a:buClr>
                <a:srgbClr val="2DA2BF"/>
              </a:buClr>
            </a:pPr>
            <a:endParaRPr lang="en-US" sz="2000" dirty="0" smtClean="0"/>
          </a:p>
          <a:p>
            <a:pPr>
              <a:buClr>
                <a:srgbClr val="2DA2BF"/>
              </a:buClr>
            </a:pPr>
            <a:r>
              <a:rPr lang="en-US" sz="2600" dirty="0" smtClean="0">
                <a:solidFill>
                  <a:prstClr val="black"/>
                </a:solidFill>
              </a:rPr>
              <a:t>Transition has to be </a:t>
            </a: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</a:rPr>
              <a:t>soon enough </a:t>
            </a:r>
            <a:r>
              <a:rPr lang="en-US" sz="2600" dirty="0" smtClean="0">
                <a:solidFill>
                  <a:prstClr val="black"/>
                </a:solidFill>
              </a:rPr>
              <a:t>that any data compromised by quantum computers is no longer sensitive when compromise occurs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3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Replacements</a:t>
            </a:r>
            <a:endParaRPr lang="en-US" dirty="0"/>
          </a:p>
        </p:txBody>
      </p:sp>
      <p:pic>
        <p:nvPicPr>
          <p:cNvPr id="2050" name="Picture 2" descr="http://olaqui.df.unipi.it/beginners_materiali/Fig02_beginner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1311" y="1935386"/>
            <a:ext cx="2141008" cy="1605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upload.wikimedia.org/wikipedia/commons/7/77/Wikipedia_in_binary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8986" y="1302363"/>
            <a:ext cx="2502347" cy="486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s://ai2-s2-public.s3.amazonaws.com/figures/2016-03-25/2226e1217fcd800c4064cde6c834aa1b1c673a12/12-Figure2-1.pn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0" r="30647"/>
          <a:stretch/>
        </p:blipFill>
        <p:spPr bwMode="auto">
          <a:xfrm>
            <a:off x="9572727" y="2624484"/>
            <a:ext cx="2190046" cy="2157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s://www.mqchallenge.org/img/top/equations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6946" y="4636928"/>
            <a:ext cx="3910746" cy="1367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990600" y="19780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Lattice-based</a:t>
            </a:r>
          </a:p>
          <a:p>
            <a:r>
              <a:rPr lang="en-US" smtClean="0"/>
              <a:t>Code-based</a:t>
            </a:r>
          </a:p>
          <a:p>
            <a:r>
              <a:rPr lang="en-US" smtClean="0"/>
              <a:t>Multivariate</a:t>
            </a:r>
          </a:p>
          <a:p>
            <a:r>
              <a:rPr lang="en-US" smtClean="0"/>
              <a:t>Others</a:t>
            </a:r>
          </a:p>
          <a:p>
            <a:pPr lvl="1"/>
            <a:r>
              <a:rPr lang="en-US" smtClean="0"/>
              <a:t>Hash-based signatures</a:t>
            </a:r>
          </a:p>
          <a:p>
            <a:pPr lvl="1"/>
            <a:r>
              <a:rPr lang="en-US" smtClean="0"/>
              <a:t>Isogeny-based signatures</a:t>
            </a:r>
          </a:p>
          <a:p>
            <a:pPr lvl="1"/>
            <a:r>
              <a:rPr lang="en-US" smtClean="0"/>
              <a:t>Etc….</a:t>
            </a:r>
          </a:p>
          <a:p>
            <a:pPr lvl="1"/>
            <a:endParaRPr lang="en-US" smtClean="0"/>
          </a:p>
          <a:p>
            <a:r>
              <a:rPr lang="en-US" smtClean="0"/>
              <a:t>All have their pros and cons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17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4319"/>
            <a:ext cx="10515600" cy="1325563"/>
          </a:xfrm>
        </p:spPr>
        <p:txBody>
          <a:bodyPr/>
          <a:lstStyle/>
          <a:p>
            <a:r>
              <a:rPr lang="en-US" dirty="0" smtClean="0"/>
              <a:t>Initial 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5468"/>
            <a:ext cx="10515600" cy="5147732"/>
          </a:xfrm>
        </p:spPr>
        <p:txBody>
          <a:bodyPr>
            <a:normAutofit fontScale="55000" lnSpcReduction="20000"/>
          </a:bodyPr>
          <a:lstStyle/>
          <a:p>
            <a:r>
              <a:rPr lang="en-US" sz="4400" dirty="0" smtClean="0"/>
              <a:t>For most of the potential PQC replacements, the times needed for encryption, decryption, signing, verification are </a:t>
            </a:r>
            <a:r>
              <a:rPr lang="en-US" sz="4400" dirty="0" smtClean="0">
                <a:solidFill>
                  <a:srgbClr val="1FAECD"/>
                </a:solidFill>
              </a:rPr>
              <a:t>acceptable</a:t>
            </a:r>
            <a:r>
              <a:rPr lang="en-US" sz="4400" dirty="0" smtClean="0"/>
              <a:t> </a:t>
            </a:r>
          </a:p>
          <a:p>
            <a:endParaRPr lang="en-US" sz="4400" dirty="0" smtClean="0"/>
          </a:p>
          <a:p>
            <a:r>
              <a:rPr lang="en-US" sz="4400" dirty="0" smtClean="0"/>
              <a:t>Some key sizes are </a:t>
            </a:r>
            <a:r>
              <a:rPr lang="en-US" sz="4400" dirty="0" smtClean="0">
                <a:solidFill>
                  <a:srgbClr val="1FAECD"/>
                </a:solidFill>
              </a:rPr>
              <a:t>significantly increased</a:t>
            </a:r>
          </a:p>
          <a:p>
            <a:pPr lvl="1"/>
            <a:r>
              <a:rPr lang="en-US" sz="4400" dirty="0" smtClean="0"/>
              <a:t>For most protocols, if the public keys do not need to be exchanged, it may not be a problem</a:t>
            </a:r>
          </a:p>
          <a:p>
            <a:pPr lvl="1"/>
            <a:endParaRPr lang="en-US" sz="4400" dirty="0" smtClean="0"/>
          </a:p>
          <a:p>
            <a:r>
              <a:rPr lang="en-US" sz="4400" dirty="0" smtClean="0"/>
              <a:t>Some ciphertext and signature sizes are </a:t>
            </a:r>
            <a:r>
              <a:rPr lang="en-US" sz="4400" dirty="0" smtClean="0">
                <a:solidFill>
                  <a:srgbClr val="1FAECD"/>
                </a:solidFill>
              </a:rPr>
              <a:t>not quite plausible</a:t>
            </a:r>
          </a:p>
          <a:p>
            <a:endParaRPr lang="en-US" sz="4400" dirty="0" smtClean="0">
              <a:solidFill>
                <a:srgbClr val="1FAECD"/>
              </a:solidFill>
            </a:endParaRPr>
          </a:p>
          <a:p>
            <a:r>
              <a:rPr lang="en-US" sz="4400" dirty="0" smtClean="0"/>
              <a:t>Key pair generation time for the encryption schemes is not bad at all</a:t>
            </a:r>
          </a:p>
          <a:p>
            <a:endParaRPr lang="en-US" sz="4400" dirty="0" smtClean="0"/>
          </a:p>
          <a:p>
            <a:r>
              <a:rPr lang="en-US" sz="4400" b="1" dirty="0" smtClean="0">
                <a:solidFill>
                  <a:srgbClr val="1FAECD"/>
                </a:solidFill>
              </a:rPr>
              <a:t>No easy “drop-in” replacements</a:t>
            </a:r>
          </a:p>
          <a:p>
            <a:endParaRPr lang="en-US" sz="4400" dirty="0" smtClean="0"/>
          </a:p>
          <a:p>
            <a:r>
              <a:rPr lang="en-US" sz="4400" dirty="0" smtClean="0"/>
              <a:t>Would be nice to have more benchmarks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75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1462</TotalTime>
  <Words>1535</Words>
  <Application>Microsoft Office PowerPoint</Application>
  <PresentationFormat>Widescreen</PresentationFormat>
  <Paragraphs>352</Paragraphs>
  <Slides>25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Lucida Sans Unicode</vt:lpstr>
      <vt:lpstr>Office Theme</vt:lpstr>
      <vt:lpstr>Update on the NIST Post-Quantum Cryptography Project</vt:lpstr>
      <vt:lpstr>Classical vs Quantum Computers </vt:lpstr>
      <vt:lpstr>The Sky is Falling?</vt:lpstr>
      <vt:lpstr>The Sky is Falling?</vt:lpstr>
      <vt:lpstr>The Sky is Falling?</vt:lpstr>
      <vt:lpstr>The Sky is Falling?</vt:lpstr>
      <vt:lpstr>How soon do we need to worry?</vt:lpstr>
      <vt:lpstr>Possible Replacements</vt:lpstr>
      <vt:lpstr>Initial Observations</vt:lpstr>
      <vt:lpstr>Gathering Steam</vt:lpstr>
      <vt:lpstr>The NIST PQC Project  http://www.nist.gov/pqcrypto</vt:lpstr>
      <vt:lpstr>Collaboration</vt:lpstr>
      <vt:lpstr>Timeline</vt:lpstr>
      <vt:lpstr>Call for Proposals</vt:lpstr>
      <vt:lpstr>Differences with AES/SHA-3 competitions</vt:lpstr>
      <vt:lpstr>Minimal acceptability requirements</vt:lpstr>
      <vt:lpstr>Specification</vt:lpstr>
      <vt:lpstr>Evaluation criteria</vt:lpstr>
      <vt:lpstr>Security Analysis</vt:lpstr>
      <vt:lpstr>Target Security Levels</vt:lpstr>
      <vt:lpstr>Cost</vt:lpstr>
      <vt:lpstr>Algorithm and Implementation Characteristics</vt:lpstr>
      <vt:lpstr>The Evaluation Process</vt:lpstr>
      <vt:lpstr>Call for Feedback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on the NIST PQC Project</dc:title>
  <dc:creator>Moody, Dustin (Fed)</dc:creator>
  <cp:lastModifiedBy>Moody, Dustin (Fed)</cp:lastModifiedBy>
  <cp:revision>26</cp:revision>
  <dcterms:created xsi:type="dcterms:W3CDTF">2016-06-07T19:12:52Z</dcterms:created>
  <dcterms:modified xsi:type="dcterms:W3CDTF">2016-06-09T14:55:58Z</dcterms:modified>
</cp:coreProperties>
</file>